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57" r:id="rId5"/>
    <p:sldId id="266" r:id="rId6"/>
    <p:sldId id="261" r:id="rId7"/>
    <p:sldId id="267" r:id="rId8"/>
    <p:sldId id="260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FE7014"/>
    <a:srgbClr val="009999"/>
    <a:srgbClr val="B0B0B0"/>
    <a:srgbClr val="CC00FF"/>
    <a:srgbClr val="006699"/>
    <a:srgbClr val="D6A300"/>
    <a:srgbClr val="01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597851"/>
            <a:ext cx="7772400" cy="2201792"/>
          </a:xfrm>
        </p:spPr>
        <p:txBody>
          <a:bodyPr>
            <a:normAutofit/>
          </a:bodyPr>
          <a:lstStyle/>
          <a:p>
            <a:r>
              <a:rPr lang="ky-KG" sz="3200" b="1" dirty="0" smtClean="0">
                <a:solidFill>
                  <a:srgbClr val="014035"/>
                </a:solidFill>
                <a:latin typeface="Bookman Old Style" panose="02050604050505020204" pitchFamily="18" charset="0"/>
              </a:rPr>
              <a:t>СЕМИНАР</a:t>
            </a:r>
            <a:br>
              <a:rPr lang="ky-KG" sz="3200" b="1" dirty="0" smtClean="0">
                <a:solidFill>
                  <a:srgbClr val="014035"/>
                </a:solidFill>
                <a:latin typeface="Bookman Old Style" panose="02050604050505020204" pitchFamily="18" charset="0"/>
              </a:rPr>
            </a:br>
            <a:r>
              <a:rPr lang="ky-KG" sz="3200" b="1" dirty="0" smtClean="0">
                <a:solidFill>
                  <a:srgbClr val="014035"/>
                </a:solidFill>
                <a:latin typeface="Bookman Old Style" panose="02050604050505020204" pitchFamily="18" charset="0"/>
              </a:rPr>
              <a:t/>
            </a:r>
            <a:br>
              <a:rPr lang="ky-KG" sz="3200" b="1" dirty="0" smtClean="0">
                <a:solidFill>
                  <a:srgbClr val="014035"/>
                </a:solidFill>
                <a:latin typeface="Bookman Old Style" panose="02050604050505020204" pitchFamily="18" charset="0"/>
              </a:rPr>
            </a:br>
            <a:r>
              <a:rPr lang="ky-KG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ОСНОВЫ </a:t>
            </a:r>
            <a:br>
              <a:rPr lang="ky-KG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ky-KG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ШКОЛЬНОЙ ЖИЗНИ</a:t>
            </a:r>
            <a:endParaRPr lang="en-US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077527"/>
            <a:ext cx="6858000" cy="1900192"/>
          </a:xfrm>
        </p:spPr>
        <p:txBody>
          <a:bodyPr>
            <a:normAutofit/>
          </a:bodyPr>
          <a:lstStyle/>
          <a:p>
            <a:endParaRPr lang="ky-KG" dirty="0">
              <a:solidFill>
                <a:srgbClr val="FE7014"/>
              </a:solidFill>
            </a:endParaRPr>
          </a:p>
          <a:p>
            <a:r>
              <a:rPr lang="ru-RU" sz="4000" b="1" dirty="0" smtClean="0">
                <a:solidFill>
                  <a:srgbClr val="FE7014"/>
                </a:solidFill>
                <a:latin typeface="American Retro" panose="03010101010101010101" pitchFamily="66" charset="0"/>
              </a:rPr>
              <a:t>7 </a:t>
            </a:r>
            <a:r>
              <a:rPr lang="ru-RU" sz="4000" b="1" smtClean="0">
                <a:solidFill>
                  <a:srgbClr val="FE7014"/>
                </a:solidFill>
                <a:latin typeface="American Retro" panose="03010101010101010101" pitchFamily="66" charset="0"/>
              </a:rPr>
              <a:t>сентября </a:t>
            </a:r>
            <a:r>
              <a:rPr lang="ru-RU" sz="4000" b="1" smtClean="0">
                <a:solidFill>
                  <a:srgbClr val="FE7014"/>
                </a:solidFill>
                <a:latin typeface="American Retro" panose="03010101010101010101" pitchFamily="66" charset="0"/>
              </a:rPr>
              <a:t>2021 </a:t>
            </a:r>
            <a:r>
              <a:rPr lang="ru-RU" sz="4000" b="1" dirty="0" smtClean="0">
                <a:solidFill>
                  <a:srgbClr val="FE7014"/>
                </a:solidFill>
                <a:latin typeface="American Retro" panose="03010101010101010101" pitchFamily="66" charset="0"/>
              </a:rPr>
              <a:t>г.</a:t>
            </a:r>
            <a:endParaRPr lang="en-US" sz="4000" b="1" dirty="0">
              <a:solidFill>
                <a:srgbClr val="FE7014"/>
              </a:solidFill>
              <a:latin typeface="American Retro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0921"/>
            <a:ext cx="7886700" cy="9854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CC"/>
                </a:solidFill>
                <a:latin typeface="Bookman Old Style" panose="02050604050505020204" pitchFamily="18" charset="0"/>
              </a:rPr>
              <a:t>ПОРТФОЛИО</a:t>
            </a:r>
            <a:endParaRPr lang="ru-RU" sz="3200" b="1" dirty="0">
              <a:solidFill>
                <a:srgbClr val="0066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3177"/>
            <a:ext cx="7886700" cy="517378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титульная страница (Ф.И.О. учителя, должность); </a:t>
            </a:r>
          </a:p>
          <a:p>
            <a:pPr lvl="0"/>
            <a:r>
              <a:rPr lang="ru-RU" sz="24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Резюме: общие </a:t>
            </a:r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сведения об учителе (дата рождения, образование, специальность, стаж работы, педагогический стаж, </a:t>
            </a:r>
            <a:r>
              <a:rPr lang="ru-RU" sz="24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награды</a:t>
            </a:r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); </a:t>
            </a:r>
          </a:p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содержание портфеля </a:t>
            </a:r>
          </a:p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документы, </a:t>
            </a:r>
          </a:p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творческое досье, </a:t>
            </a:r>
          </a:p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диагностика успешности учителя, </a:t>
            </a:r>
          </a:p>
          <a:p>
            <a:pPr lvl="0"/>
            <a:r>
              <a:rPr lang="ru-RU" sz="24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отзывы; </a:t>
            </a:r>
          </a:p>
          <a:p>
            <a:pPr marL="0" lvl="0" indent="0">
              <a:buNone/>
            </a:pPr>
            <a:endParaRPr lang="ru-RU" sz="2400" b="1" dirty="0">
              <a:solidFill>
                <a:srgbClr val="009999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15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773"/>
            <a:ext cx="7886700" cy="825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ИКТ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07362"/>
            <a:ext cx="7886700" cy="5425449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АйБилим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Якласс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Билим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булагы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Google –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формы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1719618"/>
            <a:ext cx="4148921" cy="2523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08" y="1899390"/>
            <a:ext cx="1676400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739" t="25805" r="6715" b="24441"/>
          <a:stretch/>
        </p:blipFill>
        <p:spPr>
          <a:xfrm>
            <a:off x="5076968" y="4858603"/>
            <a:ext cx="3166280" cy="1555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580" y="4844418"/>
            <a:ext cx="1788284" cy="17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468"/>
            <a:ext cx="7886700" cy="7812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Памятка молодого учителя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6412"/>
            <a:ext cx="7886700" cy="57115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является  вашим главным путеводителем , он поможет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преодолеть возникающие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трудности. Несколько  советов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общению с вашим наставником: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такая информация, которая является конфиденциальной и обсуждать её не рекомендуется. Но вы не должны стесняться, обсуждая любую другую информацию с вашим наставником, касающуюся вашей профессиональной деятельности.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Просите помощи тогда, когда она вам нужна.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остаться наедине с проблемой, если вы чувствуете, что не справляетесь.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встречайтесь для обсуждения вопросов, касающихся педагогической техники, дисциплины, поурочных планов и других сторон вашей работы.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рекомендуется делать записи ваших встреч с наставником, некоторых моментов, интересующих вас тем.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обратную связь.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вашего наставника пройти в вашу классную комнату, посмотреть, дать вам совет о том, что и как можно было бы сделать. Но не просите оценки!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иногда взаимодействия с наставником не происходит.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возникают проблемы в общении с вашим наставником, не общайтесь с ним, по крайней мере, некоторое время. 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попросите заменить вам наставника.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имейте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новый наставник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лучше прежнего, а вы рискуете приобрести репутацию трудного человека.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21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002" y="518615"/>
            <a:ext cx="7886700" cy="2770496"/>
          </a:xfrm>
        </p:spPr>
        <p:txBody>
          <a:bodyPr>
            <a:normAutofit fontScale="85000" lnSpcReduction="10000"/>
          </a:bodyPr>
          <a:lstStyle/>
          <a:p>
            <a:pPr marL="180975" indent="0" algn="ctr">
              <a:spcAft>
                <a:spcPts val="0"/>
              </a:spcAft>
              <a:buNone/>
            </a:pPr>
            <a:r>
              <a:rPr lang="ru-RU" sz="5400" b="1" u="sng" dirty="0">
                <a:solidFill>
                  <a:srgbClr val="FF0000"/>
                </a:solidFill>
                <a:latin typeface="HeinrichScript" panose="02000505020000020004" pitchFamily="2" charset="0"/>
                <a:ea typeface="Times New Roman" panose="02020603050405020304" pitchFamily="18" charset="0"/>
              </a:rPr>
              <a:t>Школа</a:t>
            </a:r>
            <a:r>
              <a:rPr lang="ru-RU" sz="5400" b="1" dirty="0">
                <a:latin typeface="HeinrichScript" panose="02000505020000020004" pitchFamily="2" charset="0"/>
                <a:ea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HeinrichScript" panose="02000505020000020004" pitchFamily="2" charset="0"/>
                <a:ea typeface="Times New Roman" panose="02020603050405020304" pitchFamily="18" charset="0"/>
              </a:rPr>
              <a:t>– твой родной дом.</a:t>
            </a:r>
            <a:endParaRPr lang="ru-RU" sz="5400" dirty="0">
              <a:solidFill>
                <a:srgbClr val="002060"/>
              </a:solidFill>
              <a:latin typeface="HeinrichScript" panose="02000505020000020004" pitchFamily="2" charset="0"/>
              <a:ea typeface="Times New Roman" panose="02020603050405020304" pitchFamily="18" charset="0"/>
            </a:endParaRPr>
          </a:p>
          <a:p>
            <a:pPr marL="180975" indent="0" algn="ctr">
              <a:spcAft>
                <a:spcPts val="0"/>
              </a:spcAft>
              <a:buNone/>
            </a:pPr>
            <a:r>
              <a:rPr lang="ru-RU" sz="5400" b="1" u="sng" dirty="0" smtClean="0">
                <a:solidFill>
                  <a:srgbClr val="008000"/>
                </a:solidFill>
                <a:latin typeface="HeinrichScript" panose="02000505020000020004" pitchFamily="2" charset="0"/>
                <a:ea typeface="Times New Roman" panose="02020603050405020304" pitchFamily="18" charset="0"/>
              </a:rPr>
              <a:t>Дорожи</a:t>
            </a:r>
            <a:r>
              <a:rPr lang="ru-RU" sz="5400" b="1" dirty="0" smtClean="0">
                <a:solidFill>
                  <a:srgbClr val="008000"/>
                </a:solidFill>
                <a:latin typeface="HeinrichScript" panose="02000505020000020004" pitchFamily="2" charset="0"/>
                <a:ea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008000"/>
                </a:solidFill>
                <a:latin typeface="HeinrichScript" panose="02000505020000020004" pitchFamily="2" charset="0"/>
                <a:ea typeface="Times New Roman" panose="02020603050405020304" pitchFamily="18" charset="0"/>
              </a:rPr>
              <a:t>крышей дома своего, даже если она протекает.</a:t>
            </a:r>
            <a:endParaRPr lang="ru-RU" sz="5400" dirty="0">
              <a:solidFill>
                <a:srgbClr val="008000"/>
              </a:solidFill>
              <a:latin typeface="HeinrichScript" panose="02000505020000020004" pitchFamily="2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avatars.mds.yandex.net/get-zen_doc/1899089/pub_5e171f26ba281e00b0bf27fe_5e171f2b0be00a00afbcccf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68" y="3289111"/>
            <a:ext cx="4162568" cy="33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ЦЕЛИ: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накомство с новым составом коллектива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Выявление </a:t>
            </a:r>
            <a:r>
              <a:rPr lang="ru-RU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условий и эффективности адаптации молодых педагогов школы в учебно-воспитательном процессе.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E7014"/>
                </a:solidFill>
              </a:rPr>
              <a:t> </a:t>
            </a:r>
            <a:r>
              <a:rPr lang="ru-RU" b="1" dirty="0" smtClean="0">
                <a:solidFill>
                  <a:srgbClr val="FE7014"/>
                </a:solidFill>
                <a:latin typeface="Bookman Old Style" panose="02050604050505020204" pitchFamily="18" charset="0"/>
              </a:rPr>
              <a:t>Определение основных моментов учебного процесса</a:t>
            </a:r>
            <a:endParaRPr lang="ru-RU" b="1" dirty="0">
              <a:solidFill>
                <a:srgbClr val="FE701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0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Знакомство 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«Одна буква»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каждый участник должен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и представиться, используя слова, которые начинаются только с той буквы алфавита, с которой начинается его имя. Например: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«Женственная Жанна живет жизнерадостно…».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4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671"/>
            <a:ext cx="7886700" cy="1152778"/>
          </a:xfrm>
        </p:spPr>
        <p:txBody>
          <a:bodyPr/>
          <a:lstStyle/>
          <a:p>
            <a:pPr algn="ctr"/>
            <a:r>
              <a:rPr lang="ky-KG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АКЦЕНТЫ:</a:t>
            </a:r>
            <a:endParaRPr lang="en-US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443" y="1312267"/>
            <a:ext cx="720866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специалист – полноправный учитель и </a:t>
            </a:r>
            <a:r>
              <a:rPr lang="ru-RU" b="1" dirty="0" smtClean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коллега</a:t>
            </a:r>
            <a:endParaRPr lang="ru-RU" sz="1400" b="1" dirty="0">
              <a:solidFill>
                <a:srgbClr val="00669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Администрацию школы радуют успехи и волнуют проблемы молодых </a:t>
            </a:r>
            <a:r>
              <a:rPr lang="ru-RU" b="1" dirty="0" smtClean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  <a:endParaRPr lang="ru-RU" sz="1400" b="1" dirty="0">
              <a:solidFill>
                <a:srgbClr val="CC00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хотим Вам </a:t>
            </a:r>
            <a:r>
              <a:rPr lang="ru-RU" b="1" dirty="0" smtClean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</a:t>
            </a:r>
            <a:endParaRPr lang="ru-RU" sz="1400" b="1" dirty="0">
              <a:solidFill>
                <a:srgbClr val="00669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коллектив настроен дружественно к каждому, кто пришел работать в нашу </a:t>
            </a:r>
            <a:r>
              <a:rPr lang="ru-RU" b="1" dirty="0" smtClean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</a:t>
            </a:r>
            <a:endParaRPr lang="ru-RU" sz="1400" b="1" dirty="0">
              <a:solidFill>
                <a:srgbClr val="CC00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молодых специалистов ждут хорошей, качественной </a:t>
            </a:r>
            <a:r>
              <a:rPr lang="ru-RU" b="1" dirty="0" smtClean="0">
                <a:solidFill>
                  <a:srgbClr val="0066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400" b="1" dirty="0">
              <a:solidFill>
                <a:srgbClr val="00669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педагог должен понимать, что он несет ответственность за результаты своей </a:t>
            </a:r>
            <a:r>
              <a:rPr lang="ru-RU" b="1" dirty="0" smtClean="0">
                <a:solidFill>
                  <a:srgbClr val="CC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rgbClr val="CC00F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98" y="4816552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3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Основные документы учителя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4084"/>
            <a:ext cx="7886700" cy="5036023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Госстандарт</a:t>
            </a:r>
            <a:r>
              <a:rPr lang="ru-RU" dirty="0" smtClean="0"/>
              <a:t> (общий, предметный), учебная программа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Календарно-тематический план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Поурочный план </a:t>
            </a:r>
            <a:r>
              <a:rPr lang="ru-RU" dirty="0" smtClean="0"/>
              <a:t>(молодые учителя пишут развернутые планы, заверяют 3-4 раза в неделю)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Тетрадь </a:t>
            </a:r>
            <a:r>
              <a:rPr lang="ru-RU" b="1" dirty="0" err="1" smtClean="0">
                <a:solidFill>
                  <a:srgbClr val="0066CC"/>
                </a:solidFill>
              </a:rPr>
              <a:t>взаимопосещения</a:t>
            </a:r>
            <a:r>
              <a:rPr lang="ru-RU" b="1" dirty="0" smtClean="0">
                <a:solidFill>
                  <a:srgbClr val="0066CC"/>
                </a:solidFill>
              </a:rPr>
              <a:t> </a:t>
            </a:r>
            <a:r>
              <a:rPr lang="ru-RU" dirty="0" smtClean="0"/>
              <a:t>(2-3 урока в неделю)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Портфолио, накопительные папки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Рабочая тетрадь </a:t>
            </a:r>
            <a:r>
              <a:rPr lang="ru-RU" dirty="0" smtClean="0"/>
              <a:t>(для записей на семинарах, педсоветах, совещаниях)</a:t>
            </a:r>
            <a:endParaRPr lang="ru-RU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6323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Основные документы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ГОС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КР:</a:t>
            </a:r>
            <a:endParaRPr lang="ru-RU" sz="34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93289"/>
            <a:ext cx="7886700" cy="4383674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Общий гос. стандарт</a:t>
            </a:r>
          </a:p>
          <a:p>
            <a:pPr lvl="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Предметный стандарт</a:t>
            </a:r>
          </a:p>
          <a:p>
            <a:pPr lvl="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Учебная программа</a:t>
            </a:r>
          </a:p>
          <a:p>
            <a:pPr lvl="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Нормы оценивания (на стенде)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46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3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КТП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85685"/>
              </p:ext>
            </p:extLst>
          </p:nvPr>
        </p:nvGraphicFramePr>
        <p:xfrm>
          <a:off x="1050878" y="2174388"/>
          <a:ext cx="7028597" cy="3298364"/>
        </p:xfrm>
        <a:graphic>
          <a:graphicData uri="http://schemas.openxmlformats.org/drawingml/2006/table">
            <a:tbl>
              <a:tblPr firstRow="1" firstCol="1" bandRow="1"/>
              <a:tblGrid>
                <a:gridCol w="614149">
                  <a:extLst>
                    <a:ext uri="{9D8B030D-6E8A-4147-A177-3AD203B41FA5}">
                      <a16:colId xmlns:a16="http://schemas.microsoft.com/office/drawing/2014/main" val="2471327328"/>
                    </a:ext>
                  </a:extLst>
                </a:gridCol>
                <a:gridCol w="2149568">
                  <a:extLst>
                    <a:ext uri="{9D8B030D-6E8A-4147-A177-3AD203B41FA5}">
                      <a16:colId xmlns:a16="http://schemas.microsoft.com/office/drawing/2014/main" val="1299724684"/>
                    </a:ext>
                  </a:extLst>
                </a:gridCol>
                <a:gridCol w="811846">
                  <a:extLst>
                    <a:ext uri="{9D8B030D-6E8A-4147-A177-3AD203B41FA5}">
                      <a16:colId xmlns:a16="http://schemas.microsoft.com/office/drawing/2014/main" val="2579061301"/>
                    </a:ext>
                  </a:extLst>
                </a:gridCol>
                <a:gridCol w="913596">
                  <a:extLst>
                    <a:ext uri="{9D8B030D-6E8A-4147-A177-3AD203B41FA5}">
                      <a16:colId xmlns:a16="http://schemas.microsoft.com/office/drawing/2014/main" val="2625692354"/>
                    </a:ext>
                  </a:extLst>
                </a:gridCol>
                <a:gridCol w="711530">
                  <a:extLst>
                    <a:ext uri="{9D8B030D-6E8A-4147-A177-3AD203B41FA5}">
                      <a16:colId xmlns:a16="http://schemas.microsoft.com/office/drawing/2014/main" val="3907522331"/>
                    </a:ext>
                  </a:extLst>
                </a:gridCol>
                <a:gridCol w="913596">
                  <a:extLst>
                    <a:ext uri="{9D8B030D-6E8A-4147-A177-3AD203B41FA5}">
                      <a16:colId xmlns:a16="http://schemas.microsoft.com/office/drawing/2014/main" val="1231638156"/>
                    </a:ext>
                  </a:extLst>
                </a:gridCol>
                <a:gridCol w="914312">
                  <a:extLst>
                    <a:ext uri="{9D8B030D-6E8A-4147-A177-3AD203B41FA5}">
                      <a16:colId xmlns:a16="http://schemas.microsoft.com/office/drawing/2014/main" val="3941777515"/>
                    </a:ext>
                  </a:extLst>
                </a:gridCol>
              </a:tblGrid>
              <a:tr h="240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Наименование темы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часов</a:t>
                      </a:r>
                      <a:b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Дата по плану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Дата по факту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Оснащенность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Примечание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65531"/>
                  </a:ext>
                </a:extLst>
              </a:tr>
              <a:tr h="446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425004"/>
                  </a:ext>
                </a:extLst>
              </a:tr>
              <a:tr h="446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311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0878" y="1312614"/>
            <a:ext cx="45037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7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3056"/>
          </a:xfrm>
        </p:spPr>
        <p:txBody>
          <a:bodyPr/>
          <a:lstStyle/>
          <a:p>
            <a:pPr algn="ctr"/>
            <a:r>
              <a:rPr lang="ky-KG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ПОУРОЧНЫЙ ПЛАН</a:t>
            </a:r>
            <a:endParaRPr lang="ru-RU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687" y="1438182"/>
            <a:ext cx="6995604" cy="52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  <a:latin typeface="Bookman Old Style" panose="02050604050505020204" pitchFamily="18" charset="0"/>
              </a:rPr>
              <a:t>Памятка </a:t>
            </a:r>
            <a:br>
              <a:rPr lang="ru-RU" sz="3200" b="1" dirty="0" smtClean="0">
                <a:solidFill>
                  <a:srgbClr val="CC00FF"/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rgbClr val="CC00FF"/>
                </a:solidFill>
                <a:latin typeface="Bookman Old Style" panose="02050604050505020204" pitchFamily="18" charset="0"/>
              </a:rPr>
              <a:t>по порядку ведения журнала</a:t>
            </a:r>
            <a:endParaRPr lang="ru-RU" sz="3200" b="1" dirty="0">
              <a:solidFill>
                <a:srgbClr val="CC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5939"/>
            <a:ext cx="7886700" cy="47210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Журнал заполнять вовремя, четко и аккуратно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Записи вести ручкой с черной пастой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проставлять даты занятий заранее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допускать исправлений в журнале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Следить за соответствием дат на странице с оценками и темами уроков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Регулярно изучать страницу с замечаниями по ведению журнала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7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548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American Retro</vt:lpstr>
      <vt:lpstr>Arial</vt:lpstr>
      <vt:lpstr>Bookman Old Style</vt:lpstr>
      <vt:lpstr>Calibri</vt:lpstr>
      <vt:lpstr>Calibri Light</vt:lpstr>
      <vt:lpstr>Georgia</vt:lpstr>
      <vt:lpstr>HeinrichScript</vt:lpstr>
      <vt:lpstr>Times New Roman</vt:lpstr>
      <vt:lpstr>Wingdings</vt:lpstr>
      <vt:lpstr>Office Theme</vt:lpstr>
      <vt:lpstr>СЕМИНАР  ОСНОВЫ  ШКОЛЬНОЙ ЖИЗНИ</vt:lpstr>
      <vt:lpstr>ЦЕЛИ:</vt:lpstr>
      <vt:lpstr>Знакомство </vt:lpstr>
      <vt:lpstr>АКЦЕНТЫ:</vt:lpstr>
      <vt:lpstr>Основные документы учителя</vt:lpstr>
      <vt:lpstr>Основные документы  ГОС КР:</vt:lpstr>
      <vt:lpstr>КТП</vt:lpstr>
      <vt:lpstr>ПОУРОЧНЫЙ ПЛАН</vt:lpstr>
      <vt:lpstr>Памятка  по порядку ведения журнала</vt:lpstr>
      <vt:lpstr>ПОРТФОЛИО</vt:lpstr>
      <vt:lpstr>ИКТ</vt:lpstr>
      <vt:lpstr>Памятка молодого учителя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17</cp:revision>
  <dcterms:created xsi:type="dcterms:W3CDTF">2019-08-22T12:33:19Z</dcterms:created>
  <dcterms:modified xsi:type="dcterms:W3CDTF">2022-03-30T05:48:29Z</dcterms:modified>
</cp:coreProperties>
</file>